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1" r:id="rId4"/>
    <p:sldId id="260" r:id="rId5"/>
    <p:sldId id="258" r:id="rId6"/>
    <p:sldId id="267" r:id="rId7"/>
    <p:sldId id="272" r:id="rId8"/>
    <p:sldId id="269" r:id="rId9"/>
    <p:sldId id="264" r:id="rId10"/>
    <p:sldId id="277" r:id="rId11"/>
    <p:sldId id="274" r:id="rId12"/>
    <p:sldId id="278" r:id="rId13"/>
    <p:sldId id="280" r:id="rId14"/>
    <p:sldId id="262" r:id="rId15"/>
    <p:sldId id="273" r:id="rId16"/>
    <p:sldId id="27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5505"/>
    <a:srgbClr val="162746"/>
    <a:srgbClr val="00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39114-B63F-B001-CB6C-125072CCB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E81CA8-AFA9-C021-46CC-815F4BB4A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07CA8-80C3-755D-99DD-12BD6202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109E8-63A3-260C-2C4C-9D2F543C6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674D8A-DA38-C89C-E356-86607C97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33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065E9-B086-D890-0C75-39DC7903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93BFFF-71BF-ADE5-A4D0-138CF652D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EF4EF-7D0E-D95E-D2D0-A2C66081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94F6D-3B45-0B52-05DF-DDCAE87B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CDF9C-BF68-AE2B-2783-F815C9B2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6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A595D2-177E-16F7-11B8-E41BB2D3D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5D41F8-74FD-F2AF-E3A2-A301AF722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2E4D7-53B0-420F-77EC-CE7A98AA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17011-64A2-BBE0-A0EF-6C1E4507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046F5A-0705-8847-0B61-FE1D71F0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8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EDC9A-1707-49F8-6BA2-74F34F1A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4791F-87D7-C1D8-FF1D-B8FD7F41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6071C4-AF0E-9BAE-91D5-13AB701C4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F06D9-AA99-E984-D50E-29AE722F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7B80F-3AF2-68D1-F4FF-AFF4279D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0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BC39F-0DBF-CDC7-D1EB-55059073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F4BEF0-59E4-145D-352F-FAEB133A2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0B8D2-AA3E-E602-7481-82434AB5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6FA31-C061-94F3-D8FE-57277D69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C5FBC-DC18-DC3D-9C5D-8EEEAF8B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42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7056A-5450-15CA-A7E3-4E16B80E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594E4-F062-667D-D50B-4C50F8CA8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75CCA0-8919-0EE0-C247-113FE1495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80D31-BCB2-D177-9208-ECF81C0D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9C062-AE16-B23F-F44F-4558A8B1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0316A7-84A2-2D68-95E4-818D286A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6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E15BF-BCE9-E127-B1A0-E7F1943E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561F9D-5087-09BC-4F02-1C44E1E3B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D30D56-0D75-B7DB-1496-63A86C826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A11729-7E49-26A3-2BF5-8347AEE9C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2753EB-BE76-3B72-E51A-583F1B21E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7EE6EA-12DC-5AD2-FC9E-68E5F737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BFD73A-9A08-B9CD-1325-71A99D5E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CFE7E3-229A-7939-34B2-0E88A196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69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86681-70EB-163D-06E9-E416908C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9E47-543F-C0A9-E6D4-2A5CD89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F394A0-8FD2-5D29-43C7-F0249DC7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EE2388-D38E-5555-88B9-78FCBE7C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747139-87E8-E186-D3D9-A049D3BA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7C7322-8C51-DC49-10A2-4D1170AB3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C8D06-C8A9-0C50-CFD1-2250DB44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6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6E3BB-071A-8232-CC42-05C0B17B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A4AFA-D3B8-30B5-37F9-9806297E9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26E32C-2BDD-AECF-2712-3F373C83D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EC9DCD-DB14-FB5E-34C0-9068C4E8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56076D-B089-22C3-8FC6-370B4BA8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B17B4F-4D36-E120-F6B9-24624CCE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24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B0CC8-F177-8C6C-81A7-40D825BF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ADCCC2-10BA-E32A-3385-5471B38C4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0AE046-1D06-17A8-1F50-E2F284193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E76B69-DD6E-EFE8-5097-42D4CE4F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9E4227-542E-DFFE-3C44-FEF952D9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3FDB70-83BB-1092-0377-63EC3702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9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420280-C724-3816-33A7-9895ED13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2725C-D8D9-D3BF-72D0-7108249AC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E7C86-88AA-DC61-C120-F792FAF3C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A5F4C-2063-419D-B3E2-39C09B3461C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8093A-9BF6-3C3D-1E6B-2B29C7935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5F5F4-DFE9-861F-7D1A-BE1D04685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E2034-6CFC-4628-9148-E25C8745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90EA960-36B3-8A21-EEBD-F5CE7BA8E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0C4950-0DC9-D60F-699A-95749F156E4D}"/>
              </a:ext>
            </a:extLst>
          </p:cNvPr>
          <p:cNvSpPr txBox="1"/>
          <p:nvPr/>
        </p:nvSpPr>
        <p:spPr>
          <a:xfrm>
            <a:off x="8833282" y="119146"/>
            <a:ext cx="347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티웨이_항공" panose="02000300000000000000" pitchFamily="2" charset="-127"/>
              </a:rPr>
              <a:t>FINAL – PRODUCTION (C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티웨이_항공" panose="02000300000000000000" pitchFamily="2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티웨이_항공" panose="02000300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티웨이_항공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8B8F0-20D0-C69A-BFC4-F473542BD9C8}"/>
              </a:ext>
            </a:extLst>
          </p:cNvPr>
          <p:cNvSpPr txBox="1"/>
          <p:nvPr/>
        </p:nvSpPr>
        <p:spPr>
          <a:xfrm>
            <a:off x="0" y="5850384"/>
            <a:ext cx="1090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이 상 준</a:t>
            </a:r>
            <a:endParaRPr lang="en-US" altLang="ko-KR" sz="16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성 은 경</a:t>
            </a:r>
            <a:endParaRPr lang="en-US" altLang="ko-KR" sz="16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ko-KR" altLang="en-US" sz="1600" b="1" dirty="0" err="1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김빛나는별</a:t>
            </a:r>
            <a:endParaRPr lang="en-US" altLang="ko-KR" sz="16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02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17479-4025-877F-F2F8-5898F2F7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902450-B6D7-BF5C-B8F1-12CB30A4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1057DA-274D-FF6C-A1C9-816953FD1A34}"/>
              </a:ext>
            </a:extLst>
          </p:cNvPr>
          <p:cNvSpPr/>
          <p:nvPr/>
        </p:nvSpPr>
        <p:spPr>
          <a:xfrm>
            <a:off x="440369" y="3979719"/>
            <a:ext cx="11311261" cy="264115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첫 시작 </a:t>
            </a:r>
            <a:r>
              <a:rPr lang="en-US" altLang="ko-KR" b="1" dirty="0"/>
              <a:t>STAGE. </a:t>
            </a:r>
            <a:r>
              <a:rPr lang="ko-KR" altLang="en-US" b="1" dirty="0"/>
              <a:t>난이도 하로 시작하며 적은 수의 </a:t>
            </a:r>
            <a:r>
              <a:rPr lang="en-US" altLang="ko-KR" b="1" dirty="0"/>
              <a:t>ENEMY</a:t>
            </a:r>
            <a:r>
              <a:rPr lang="ko-KR" altLang="en-US" b="1" dirty="0"/>
              <a:t>가 배치되어 있다</a:t>
            </a:r>
            <a:r>
              <a:rPr lang="en-US" altLang="ko-KR" b="1" dirty="0"/>
              <a:t>. </a:t>
            </a:r>
          </a:p>
          <a:p>
            <a:pPr algn="ctr"/>
            <a:r>
              <a:rPr lang="ko-KR" altLang="en-US" b="1" dirty="0"/>
              <a:t>모든 </a:t>
            </a:r>
            <a:r>
              <a:rPr lang="en-US" altLang="ko-KR" b="1" dirty="0"/>
              <a:t>ENEMY</a:t>
            </a:r>
            <a:r>
              <a:rPr lang="ko-KR" altLang="en-US" b="1" dirty="0"/>
              <a:t>를 처치하면 스테이지의 끝부분에 클리어 영역이 생성되며</a:t>
            </a:r>
            <a:r>
              <a:rPr lang="en-US" altLang="ko-KR" b="1" dirty="0"/>
              <a:t>, </a:t>
            </a:r>
            <a:r>
              <a:rPr lang="ko-KR" altLang="en-US" b="1" dirty="0"/>
              <a:t>다음 스테이지로 넘어갈 수 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C642F-2068-1E0D-3E04-66D99BC5EA41}"/>
              </a:ext>
            </a:extLst>
          </p:cNvPr>
          <p:cNvSpPr txBox="1"/>
          <p:nvPr/>
        </p:nvSpPr>
        <p:spPr>
          <a:xfrm>
            <a:off x="5262448" y="3979719"/>
            <a:ext cx="212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STAGE 1</a:t>
            </a:r>
            <a:endParaRPr lang="ko-KR" altLang="en-US" sz="40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5F7C1C-FF2C-28C9-82C9-E7490F666DEF}"/>
              </a:ext>
            </a:extLst>
          </p:cNvPr>
          <p:cNvSpPr/>
          <p:nvPr/>
        </p:nvSpPr>
        <p:spPr>
          <a:xfrm>
            <a:off x="440370" y="400831"/>
            <a:ext cx="11311260" cy="3282185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kern="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384CD5-4A3F-6E3D-D928-75040CCB9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61" b="97674" l="0" r="99720">
                        <a14:foregroundMark x1="4486" y1="54522" x2="4486" y2="54522"/>
                        <a14:foregroundMark x1="4019" y1="63049" x2="9346" y2="36434"/>
                        <a14:foregroundMark x1="748" y1="56331" x2="2336" y2="58915"/>
                        <a14:foregroundMark x1="19813" y1="30749" x2="30841" y2="30491"/>
                        <a14:foregroundMark x1="81869" y1="24548" x2="81869" y2="24548"/>
                        <a14:foregroundMark x1="84766" y1="26615" x2="84766" y2="26615"/>
                        <a14:foregroundMark x1="20748" y1="28165" x2="20748" y2="28165"/>
                        <a14:foregroundMark x1="34019" y1="26873" x2="34019" y2="26873"/>
                        <a14:foregroundMark x1="34766" y1="20672" x2="34766" y2="20672"/>
                        <a14:foregroundMark x1="13738" y1="65116" x2="13738" y2="65116"/>
                        <a14:foregroundMark x1="9533" y1="33850" x2="9533" y2="33850"/>
                        <a14:foregroundMark x1="10935" y1="33592" x2="10654" y2="33333"/>
                        <a14:foregroundMark x1="1215" y1="56072" x2="1215" y2="56072"/>
                        <a14:foregroundMark x1="1495" y1="55814" x2="8411" y2="3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3" y="218559"/>
            <a:ext cx="9578730" cy="34644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942B006-58C3-53BF-609D-8447DEC555EB}"/>
              </a:ext>
            </a:extLst>
          </p:cNvPr>
          <p:cNvSpPr/>
          <p:nvPr/>
        </p:nvSpPr>
        <p:spPr>
          <a:xfrm>
            <a:off x="7641884" y="2051415"/>
            <a:ext cx="377311" cy="2458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00946-3180-2F01-7164-009181F86A13}"/>
              </a:ext>
            </a:extLst>
          </p:cNvPr>
          <p:cNvSpPr txBox="1"/>
          <p:nvPr/>
        </p:nvSpPr>
        <p:spPr>
          <a:xfrm>
            <a:off x="7516993" y="2050581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CLEAR!</a:t>
            </a:r>
            <a:endParaRPr lang="ko-KR" altLang="en-US" sz="11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42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17479-4025-877F-F2F8-5898F2F7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902450-B6D7-BF5C-B8F1-12CB30A4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1057DA-274D-FF6C-A1C9-816953FD1A34}"/>
              </a:ext>
            </a:extLst>
          </p:cNvPr>
          <p:cNvSpPr/>
          <p:nvPr/>
        </p:nvSpPr>
        <p:spPr>
          <a:xfrm>
            <a:off x="531427" y="4052456"/>
            <a:ext cx="11311261" cy="243002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마지막 </a:t>
            </a:r>
            <a:r>
              <a:rPr lang="en-US" altLang="ko-KR" b="1" dirty="0"/>
              <a:t>STAGE. </a:t>
            </a:r>
            <a:r>
              <a:rPr lang="ko-KR" altLang="en-US" b="1" dirty="0"/>
              <a:t>난이도 중상</a:t>
            </a:r>
            <a:r>
              <a:rPr lang="en-US" altLang="ko-KR" b="1" dirty="0"/>
              <a:t>. </a:t>
            </a:r>
            <a:r>
              <a:rPr lang="ko-KR" altLang="en-US" b="1" dirty="0"/>
              <a:t>좀 더 많은 수의 </a:t>
            </a:r>
            <a:r>
              <a:rPr lang="en-US" altLang="ko-KR" b="1" dirty="0"/>
              <a:t>ENEMY(</a:t>
            </a:r>
            <a:r>
              <a:rPr lang="ko-KR" altLang="en-US" b="1" dirty="0"/>
              <a:t>기본병사</a:t>
            </a:r>
            <a:r>
              <a:rPr lang="en-US" altLang="ko-KR" b="1" dirty="0"/>
              <a:t>, </a:t>
            </a:r>
            <a:r>
              <a:rPr lang="ko-KR" altLang="en-US" b="1" dirty="0" err="1"/>
              <a:t>샷건맨</a:t>
            </a:r>
            <a:r>
              <a:rPr lang="en-US" altLang="ko-KR" b="1" dirty="0"/>
              <a:t>)</a:t>
            </a:r>
            <a:r>
              <a:rPr lang="ko-KR" altLang="en-US" b="1" dirty="0"/>
              <a:t>가 배치되어 있으며 모든 </a:t>
            </a:r>
            <a:r>
              <a:rPr lang="en-US" altLang="ko-KR" b="1" dirty="0"/>
              <a:t>ENEMY</a:t>
            </a:r>
            <a:r>
              <a:rPr lang="ko-KR" altLang="en-US" b="1" dirty="0"/>
              <a:t>를 처치한 후 스테이지 끝의 납치된 동료 외계인 </a:t>
            </a:r>
            <a:r>
              <a:rPr lang="en-US" altLang="ko-KR" b="1" dirty="0"/>
              <a:t>“</a:t>
            </a:r>
            <a:r>
              <a:rPr lang="ko-KR" altLang="en-US" b="1" dirty="0"/>
              <a:t>뉅</a:t>
            </a:r>
            <a:r>
              <a:rPr lang="en-US" altLang="ko-KR" b="1" dirty="0"/>
              <a:t>＂</a:t>
            </a:r>
            <a:r>
              <a:rPr lang="ko-KR" altLang="en-US" b="1" dirty="0"/>
              <a:t>에게 닿으면 클리어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FC68C-EC56-2163-49E2-9432B06321F0}"/>
              </a:ext>
            </a:extLst>
          </p:cNvPr>
          <p:cNvSpPr txBox="1"/>
          <p:nvPr/>
        </p:nvSpPr>
        <p:spPr>
          <a:xfrm>
            <a:off x="5124907" y="3979719"/>
            <a:ext cx="212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STAGE 2</a:t>
            </a:r>
            <a:endParaRPr lang="ko-KR" altLang="en-US" sz="40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DA65E4-F88B-978D-6067-E2B81A890C9E}"/>
              </a:ext>
            </a:extLst>
          </p:cNvPr>
          <p:cNvSpPr/>
          <p:nvPr/>
        </p:nvSpPr>
        <p:spPr>
          <a:xfrm>
            <a:off x="440370" y="150921"/>
            <a:ext cx="11311260" cy="3675012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kern="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8214BA-B79C-E627-4F63-0D11FF2E7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505" y1="69903" x2="85505" y2="69903"/>
                        <a14:foregroundMark x1="88716" y1="67184" x2="88716" y2="67184"/>
                        <a14:foregroundMark x1="2018" y1="51650" x2="5413" y2="53592"/>
                        <a14:foregroundMark x1="2661" y1="51068" x2="7615" y2="38641"/>
                        <a14:foregroundMark x1="83486" y1="63107" x2="87156" y2="75534"/>
                        <a14:foregroundMark x1="87156" y1="61359" x2="89908" y2="72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1" y="55079"/>
            <a:ext cx="8306520" cy="39246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BB765B-4960-BE77-6143-4E3AB14B1AC1}"/>
              </a:ext>
            </a:extLst>
          </p:cNvPr>
          <p:cNvGrpSpPr/>
          <p:nvPr/>
        </p:nvGrpSpPr>
        <p:grpSpPr>
          <a:xfrm>
            <a:off x="7428674" y="1010157"/>
            <a:ext cx="1454452" cy="831452"/>
            <a:chOff x="7561836" y="870862"/>
            <a:chExt cx="1717899" cy="946986"/>
          </a:xfrm>
        </p:grpSpPr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F59A4BF3-2710-97F8-2CDB-885C3EF26CFC}"/>
                </a:ext>
              </a:extLst>
            </p:cNvPr>
            <p:cNvSpPr/>
            <p:nvPr/>
          </p:nvSpPr>
          <p:spPr>
            <a:xfrm>
              <a:off x="8400037" y="870862"/>
              <a:ext cx="868879" cy="543684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5C5784-B484-AFA1-17E5-20FD1E8F2DC6}"/>
                </a:ext>
              </a:extLst>
            </p:cNvPr>
            <p:cNvSpPr txBox="1"/>
            <p:nvPr/>
          </p:nvSpPr>
          <p:spPr>
            <a:xfrm>
              <a:off x="8451959" y="993037"/>
              <a:ext cx="827776" cy="385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HELP!</a:t>
              </a:r>
              <a:endParaRPr lang="ko-KR" altLang="en-US" sz="1600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B42B8E-FCF7-F45B-72F2-187D9395E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36" y="890198"/>
              <a:ext cx="1114423" cy="927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ADDB30-10FA-B965-CBCB-A1E06E12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3376">
              <a:off x="7681198" y="1352501"/>
              <a:ext cx="229725" cy="29524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BF771E-D68C-180D-466D-0E0DB432D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43991">
              <a:off x="8212267" y="1397620"/>
              <a:ext cx="212845" cy="273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63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17479-4025-877F-F2F8-5898F2F7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902450-B6D7-BF5C-B8F1-12CB30A4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1057DA-274D-FF6C-A1C9-816953FD1A34}"/>
              </a:ext>
            </a:extLst>
          </p:cNvPr>
          <p:cNvSpPr/>
          <p:nvPr/>
        </p:nvSpPr>
        <p:spPr>
          <a:xfrm>
            <a:off x="531427" y="4052456"/>
            <a:ext cx="11311261" cy="243002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STAGE 1</a:t>
            </a:r>
            <a:r>
              <a:rPr lang="ko-KR" altLang="en-US" b="1" dirty="0"/>
              <a:t>을 </a:t>
            </a:r>
            <a:r>
              <a:rPr lang="en-US" altLang="ko-KR" b="1" dirty="0"/>
              <a:t>Clear</a:t>
            </a:r>
            <a:r>
              <a:rPr lang="ko-KR" altLang="en-US" b="1" dirty="0"/>
              <a:t>시 사용할 수 있는 상점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기존에 지급되는 무기 외의 다른 총기를 구할 수 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FC68C-EC56-2163-49E2-9432B06321F0}"/>
              </a:ext>
            </a:extLst>
          </p:cNvPr>
          <p:cNvSpPr txBox="1"/>
          <p:nvPr/>
        </p:nvSpPr>
        <p:spPr>
          <a:xfrm>
            <a:off x="5124907" y="3979719"/>
            <a:ext cx="168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STORE</a:t>
            </a:r>
            <a:endParaRPr lang="ko-KR" altLang="en-US" sz="40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DA65E4-F88B-978D-6067-E2B81A890C9E}"/>
              </a:ext>
            </a:extLst>
          </p:cNvPr>
          <p:cNvSpPr/>
          <p:nvPr/>
        </p:nvSpPr>
        <p:spPr>
          <a:xfrm>
            <a:off x="440370" y="150921"/>
            <a:ext cx="11311260" cy="3675012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kern="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31EC21-38E2-185B-2DF0-908C73DC4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732" l="0" r="100000">
                        <a14:foregroundMark x1="9290" y1="46748" x2="9290" y2="46748"/>
                        <a14:foregroundMark x1="729" y1="53862" x2="10200" y2="68089"/>
                        <a14:foregroundMark x1="729" y1="53659" x2="15392" y2="8943"/>
                        <a14:foregroundMark x1="15756" y1="9146" x2="21403" y2="27846"/>
                        <a14:foregroundMark x1="15574" y1="7724" x2="42623" y2="23374"/>
                        <a14:foregroundMark x1="18944" y1="9146" x2="39982" y2="8130"/>
                        <a14:foregroundMark x1="33242" y1="88008" x2="33607" y2="87195"/>
                        <a14:foregroundMark x1="80601" y1="85569" x2="80601" y2="85569"/>
                        <a14:foregroundMark x1="78689" y1="88008" x2="82149" y2="87805"/>
                        <a14:foregroundMark x1="78689" y1="92073" x2="93716" y2="92276"/>
                        <a14:foregroundMark x1="94900" y1="90854" x2="98087" y2="88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07" y="184034"/>
            <a:ext cx="8367485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17479-4025-877F-F2F8-5898F2F7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902450-B6D7-BF5C-B8F1-12CB30A4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클리어영상">
            <a:hlinkClick r:id="" action="ppaction://media"/>
            <a:extLst>
              <a:ext uri="{FF2B5EF4-FFF2-40B4-BE49-F238E27FC236}">
                <a16:creationId xmlns:a16="http://schemas.microsoft.com/office/drawing/2014/main" id="{7954F18B-9E35-9EB0-5479-79C640B33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438" t="14587" r="27713" b="43682"/>
          <a:stretch/>
        </p:blipFill>
        <p:spPr>
          <a:xfrm>
            <a:off x="377063" y="1044514"/>
            <a:ext cx="11437874" cy="47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8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6F7FB445-B37A-88BF-BC83-F3605662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E1901E-97CA-0081-84F5-D24F0E536E2C}"/>
              </a:ext>
            </a:extLst>
          </p:cNvPr>
          <p:cNvSpPr/>
          <p:nvPr/>
        </p:nvSpPr>
        <p:spPr>
          <a:xfrm>
            <a:off x="440369" y="528483"/>
            <a:ext cx="11311261" cy="6127750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E82F4676-BA44-4415-F4F0-07E9E40A9C21}"/>
              </a:ext>
            </a:extLst>
          </p:cNvPr>
          <p:cNvSpPr/>
          <p:nvPr/>
        </p:nvSpPr>
        <p:spPr bwMode="auto">
          <a:xfrm>
            <a:off x="5057984" y="1522186"/>
            <a:ext cx="1285875" cy="1108075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이동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시스템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5" name="육각형 44">
            <a:extLst>
              <a:ext uri="{FF2B5EF4-FFF2-40B4-BE49-F238E27FC236}">
                <a16:creationId xmlns:a16="http://schemas.microsoft.com/office/drawing/2014/main" id="{39761175-014E-3ACD-CC12-4FC4D1FDC81F}"/>
              </a:ext>
            </a:extLst>
          </p:cNvPr>
          <p:cNvSpPr/>
          <p:nvPr/>
        </p:nvSpPr>
        <p:spPr bwMode="auto">
          <a:xfrm>
            <a:off x="6214694" y="3441313"/>
            <a:ext cx="1285875" cy="1108075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공격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6" name="육각형 45">
            <a:extLst>
              <a:ext uri="{FF2B5EF4-FFF2-40B4-BE49-F238E27FC236}">
                <a16:creationId xmlns:a16="http://schemas.microsoft.com/office/drawing/2014/main" id="{A13F43D8-E9FC-CA0B-E5EE-332E1DE4AE1E}"/>
              </a:ext>
            </a:extLst>
          </p:cNvPr>
          <p:cNvSpPr/>
          <p:nvPr/>
        </p:nvSpPr>
        <p:spPr bwMode="auto">
          <a:xfrm>
            <a:off x="3904061" y="3446906"/>
            <a:ext cx="1285875" cy="1108075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전투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A.I.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675DF1E-395B-02B5-12AF-AEE2ED5D2004}"/>
              </a:ext>
            </a:extLst>
          </p:cNvPr>
          <p:cNvCxnSpPr/>
          <p:nvPr/>
        </p:nvCxnSpPr>
        <p:spPr>
          <a:xfrm flipV="1">
            <a:off x="5053916" y="3592358"/>
            <a:ext cx="142875" cy="714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1D3B84A-5046-B2E3-07CC-063D998A2639}"/>
              </a:ext>
            </a:extLst>
          </p:cNvPr>
          <p:cNvCxnSpPr/>
          <p:nvPr/>
        </p:nvCxnSpPr>
        <p:spPr>
          <a:xfrm rot="16200000" flipV="1">
            <a:off x="5624416" y="2718605"/>
            <a:ext cx="1762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908048-1CD4-3D5F-2AD2-40A37F3AB4C9}"/>
              </a:ext>
            </a:extLst>
          </p:cNvPr>
          <p:cNvSpPr/>
          <p:nvPr/>
        </p:nvSpPr>
        <p:spPr bwMode="auto">
          <a:xfrm>
            <a:off x="7137647" y="697900"/>
            <a:ext cx="4167662" cy="187384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just"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</a:p>
          <a:p>
            <a:pPr marL="342900" indent="-342900" algn="just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  W                      </a:t>
            </a: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위로 이동할 수 있다</a:t>
            </a:r>
            <a:endParaRPr lang="en-US" altLang="ko-KR" sz="16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342900" indent="-34290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  A                    </a:t>
            </a: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왼쪽으로 이동할 수 있다</a:t>
            </a:r>
            <a:endParaRPr lang="en-US" altLang="ko-KR" sz="16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342900" indent="-342900" algn="just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  S                     </a:t>
            </a: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아래로 이동할 수 있다</a:t>
            </a:r>
            <a:endParaRPr lang="en-US" altLang="ko-KR" sz="16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342900" indent="-342900" algn="just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  D                 </a:t>
            </a: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오른쪽으로 이동할 수 있다</a:t>
            </a:r>
            <a:endParaRPr lang="en-US" altLang="ko-KR" sz="16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342900" indent="-342900" algn="just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SHIFT                          </a:t>
            </a: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달리기</a:t>
            </a:r>
            <a:endParaRPr lang="en-US" altLang="ko-KR" sz="16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342900" indent="-342900" algn="just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Space bar</a:t>
            </a: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   </a:t>
            </a: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날아오는 공격을 굴러서 </a:t>
            </a: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“</a:t>
            </a: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회피</a:t>
            </a: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”</a:t>
            </a:r>
          </a:p>
          <a:p>
            <a:pPr marL="342900" indent="-342900" algn="just">
              <a:defRPr/>
            </a:pP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CFD82FB-7DC6-BC10-F4A7-BAA4DD2A2B15}"/>
              </a:ext>
            </a:extLst>
          </p:cNvPr>
          <p:cNvSpPr/>
          <p:nvPr/>
        </p:nvSpPr>
        <p:spPr bwMode="auto">
          <a:xfrm>
            <a:off x="8176358" y="3673477"/>
            <a:ext cx="3373855" cy="167080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마우스를 이용하여 방향 조절 </a:t>
            </a:r>
            <a:endParaRPr lang="en-US" altLang="ko-KR" sz="16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342900" indent="-342900"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및 왼쪽버튼을 눌러 총 발사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2EF9A5A-665E-438F-C53C-37242CAC0430}"/>
              </a:ext>
            </a:extLst>
          </p:cNvPr>
          <p:cNvCxnSpPr/>
          <p:nvPr/>
        </p:nvCxnSpPr>
        <p:spPr>
          <a:xfrm>
            <a:off x="6207839" y="3602038"/>
            <a:ext cx="142875" cy="714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육각형 71">
            <a:extLst>
              <a:ext uri="{FF2B5EF4-FFF2-40B4-BE49-F238E27FC236}">
                <a16:creationId xmlns:a16="http://schemas.microsoft.com/office/drawing/2014/main" id="{C1873B72-0D73-1E8E-80C6-9F24F01B47AC}"/>
              </a:ext>
            </a:extLst>
          </p:cNvPr>
          <p:cNvSpPr/>
          <p:nvPr/>
        </p:nvSpPr>
        <p:spPr bwMode="auto">
          <a:xfrm>
            <a:off x="5057984" y="2787444"/>
            <a:ext cx="1285875" cy="1108075"/>
          </a:xfrm>
          <a:prstGeom prst="hexagon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기본 시스템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EF9E999-1CCB-033C-D02C-E042011E4E4A}"/>
              </a:ext>
            </a:extLst>
          </p:cNvPr>
          <p:cNvSpPr/>
          <p:nvPr/>
        </p:nvSpPr>
        <p:spPr>
          <a:xfrm rot="16200000">
            <a:off x="8067702" y="888357"/>
            <a:ext cx="217313" cy="15669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D16D07C-D6BC-5437-D87D-816C6828407C}"/>
              </a:ext>
            </a:extLst>
          </p:cNvPr>
          <p:cNvSpPr/>
          <p:nvPr/>
        </p:nvSpPr>
        <p:spPr>
          <a:xfrm rot="10800000">
            <a:off x="8037395" y="1166431"/>
            <a:ext cx="217313" cy="15669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1F0C07B-58A2-8160-3A6A-711B725810A1}"/>
              </a:ext>
            </a:extLst>
          </p:cNvPr>
          <p:cNvSpPr/>
          <p:nvPr/>
        </p:nvSpPr>
        <p:spPr>
          <a:xfrm rot="5400000">
            <a:off x="8067701" y="1436962"/>
            <a:ext cx="217313" cy="15669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A5FF887-A847-D4CC-2557-B9CC54C966E4}"/>
              </a:ext>
            </a:extLst>
          </p:cNvPr>
          <p:cNvSpPr/>
          <p:nvPr/>
        </p:nvSpPr>
        <p:spPr>
          <a:xfrm>
            <a:off x="8067700" y="1744693"/>
            <a:ext cx="217313" cy="15669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741EF91-0824-CA12-42D1-3C939F4A636B}"/>
              </a:ext>
            </a:extLst>
          </p:cNvPr>
          <p:cNvCxnSpPr>
            <a:cxnSpLocks/>
          </p:cNvCxnSpPr>
          <p:nvPr/>
        </p:nvCxnSpPr>
        <p:spPr>
          <a:xfrm flipH="1">
            <a:off x="6540783" y="1480674"/>
            <a:ext cx="5968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2951F37-579B-900A-CFA7-DF94B11437EC}"/>
              </a:ext>
            </a:extLst>
          </p:cNvPr>
          <p:cNvCxnSpPr>
            <a:cxnSpLocks/>
          </p:cNvCxnSpPr>
          <p:nvPr/>
        </p:nvCxnSpPr>
        <p:spPr>
          <a:xfrm flipV="1">
            <a:off x="6214694" y="1480674"/>
            <a:ext cx="326089" cy="2993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8B41E2E-4C24-1C91-D83B-2C3DF9A05002}"/>
              </a:ext>
            </a:extLst>
          </p:cNvPr>
          <p:cNvCxnSpPr>
            <a:cxnSpLocks/>
          </p:cNvCxnSpPr>
          <p:nvPr/>
        </p:nvCxnSpPr>
        <p:spPr>
          <a:xfrm flipV="1">
            <a:off x="3709448" y="4286250"/>
            <a:ext cx="352055" cy="3342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7D41CAB-2235-C748-C6D4-E173ED463CE3}"/>
              </a:ext>
            </a:extLst>
          </p:cNvPr>
          <p:cNvCxnSpPr>
            <a:cxnSpLocks/>
          </p:cNvCxnSpPr>
          <p:nvPr/>
        </p:nvCxnSpPr>
        <p:spPr>
          <a:xfrm>
            <a:off x="3341867" y="4620532"/>
            <a:ext cx="3799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4C4B675-3E15-ACCA-7B61-67E5D3760850}"/>
              </a:ext>
            </a:extLst>
          </p:cNvPr>
          <p:cNvCxnSpPr>
            <a:cxnSpLocks/>
          </p:cNvCxnSpPr>
          <p:nvPr/>
        </p:nvCxnSpPr>
        <p:spPr>
          <a:xfrm>
            <a:off x="7370347" y="4286250"/>
            <a:ext cx="458278" cy="9071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BD12D44-6425-A1F9-7E0E-4FF5E420C7FB}"/>
              </a:ext>
            </a:extLst>
          </p:cNvPr>
          <p:cNvCxnSpPr>
            <a:cxnSpLocks/>
          </p:cNvCxnSpPr>
          <p:nvPr/>
        </p:nvCxnSpPr>
        <p:spPr>
          <a:xfrm>
            <a:off x="7828625" y="5203117"/>
            <a:ext cx="34773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D44759-9662-8A6C-C8B6-548B8278A9A9}"/>
              </a:ext>
            </a:extLst>
          </p:cNvPr>
          <p:cNvSpPr/>
          <p:nvPr/>
        </p:nvSpPr>
        <p:spPr bwMode="auto">
          <a:xfrm>
            <a:off x="641787" y="3023755"/>
            <a:ext cx="2700079" cy="23205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defRPr/>
            </a:pPr>
            <a:r>
              <a:rPr lang="en-US" altLang="ko-KR" sz="14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ENEMY</a:t>
            </a:r>
            <a:r>
              <a:rPr lang="ko-KR" altLang="en-US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의 부채꼴 모양 반경안에 들어온 </a:t>
            </a: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Player</a:t>
            </a:r>
            <a:r>
              <a:rPr lang="ko-KR" altLang="en-US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를 공격 및 추적</a:t>
            </a: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</a:p>
          <a:p>
            <a:pPr marL="342900" indent="-342900">
              <a:defRPr/>
            </a:pP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  </a:t>
            </a:r>
          </a:p>
          <a:p>
            <a:pPr marL="342900" indent="-342900">
              <a:defRPr/>
            </a:pP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   </a:t>
            </a:r>
            <a:r>
              <a:rPr lang="ko-KR" altLang="en-US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반경안에 들지 않아도 플레이어에게 공격당할 시 공격 및 추적모드 </a:t>
            </a: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ON</a:t>
            </a:r>
          </a:p>
          <a:p>
            <a:pPr marL="342900" indent="-342900"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42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17479-4025-877F-F2F8-5898F2F7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902450-B6D7-BF5C-B8F1-12CB30A4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13"/>
            <a:ext cx="12192000" cy="6858000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EF9E7B-0EBF-3B3B-EDA3-030EB8852C25}"/>
              </a:ext>
            </a:extLst>
          </p:cNvPr>
          <p:cNvSpPr/>
          <p:nvPr/>
        </p:nvSpPr>
        <p:spPr>
          <a:xfrm>
            <a:off x="440368" y="365125"/>
            <a:ext cx="11311261" cy="612775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08B73-0177-8C2F-D0FC-424FE167C3E5}"/>
              </a:ext>
            </a:extLst>
          </p:cNvPr>
          <p:cNvSpPr txBox="1"/>
          <p:nvPr/>
        </p:nvSpPr>
        <p:spPr>
          <a:xfrm>
            <a:off x="4492033" y="2933481"/>
            <a:ext cx="32079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게임 시연</a:t>
            </a:r>
          </a:p>
        </p:txBody>
      </p:sp>
    </p:spTree>
    <p:extLst>
      <p:ext uri="{BB962C8B-B14F-4D97-AF65-F5344CB8AC3E}">
        <p14:creationId xmlns:p14="http://schemas.microsoft.com/office/powerpoint/2010/main" val="156834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17479-4025-877F-F2F8-5898F2F7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902450-B6D7-BF5C-B8F1-12CB30A4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13"/>
            <a:ext cx="12192000" cy="6858000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EF9E7B-0EBF-3B3B-EDA3-030EB8852C25}"/>
              </a:ext>
            </a:extLst>
          </p:cNvPr>
          <p:cNvSpPr/>
          <p:nvPr/>
        </p:nvSpPr>
        <p:spPr>
          <a:xfrm>
            <a:off x="440368" y="365125"/>
            <a:ext cx="11311261" cy="612775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495A0C-170A-B27A-232F-65621D6A0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3" y="2671486"/>
            <a:ext cx="3941261" cy="3280714"/>
          </a:xfrm>
          <a:prstGeom prst="rect">
            <a:avLst/>
          </a:prstGeom>
        </p:spPr>
      </p:pic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7D98CA45-E87B-262C-ED2B-1D52597643AE}"/>
              </a:ext>
            </a:extLst>
          </p:cNvPr>
          <p:cNvSpPr/>
          <p:nvPr/>
        </p:nvSpPr>
        <p:spPr>
          <a:xfrm>
            <a:off x="4593386" y="1452742"/>
            <a:ext cx="4862945" cy="184958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08B73-0177-8C2F-D0FC-424FE167C3E5}"/>
              </a:ext>
            </a:extLst>
          </p:cNvPr>
          <p:cNvSpPr txBox="1"/>
          <p:nvPr/>
        </p:nvSpPr>
        <p:spPr>
          <a:xfrm>
            <a:off x="5224083" y="1869701"/>
            <a:ext cx="3647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4360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5539F22-C17A-2490-CE58-05CF53F8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5357AC-00CE-B972-DD65-FBCFFA7B190E}"/>
              </a:ext>
            </a:extLst>
          </p:cNvPr>
          <p:cNvSpPr/>
          <p:nvPr/>
        </p:nvSpPr>
        <p:spPr>
          <a:xfrm>
            <a:off x="6525087" y="365124"/>
            <a:ext cx="5247813" cy="612775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344AF8-CFAC-6225-50E4-3E0F663D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            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항공" panose="02000300000000000000" pitchFamily="2" charset="-127"/>
                <a:ea typeface="티웨이_항공" panose="02000300000000000000" pitchFamily="2" charset="-127"/>
              </a:rPr>
              <a:t>목 차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BCB799B-9494-150E-8A2F-D6626161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기획의도 및 목적</a:t>
            </a:r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 algn="r">
              <a:buNone/>
            </a:pPr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게임 개요</a:t>
            </a:r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 algn="r">
              <a:buNone/>
            </a:pPr>
            <a:r>
              <a:rPr lang="en-US" altLang="ko-KR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STORY</a:t>
            </a:r>
          </a:p>
          <a:p>
            <a:pPr marL="0" indent="0" algn="r">
              <a:buNone/>
            </a:pPr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캐릭터 설정</a:t>
            </a:r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 algn="r">
              <a:buNone/>
            </a:pPr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무기류</a:t>
            </a:r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 algn="r">
              <a:buNone/>
            </a:pPr>
            <a:r>
              <a:rPr lang="en-US" altLang="ko-KR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MAP</a:t>
            </a:r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구성</a:t>
            </a:r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 algn="r">
              <a:buNone/>
            </a:pPr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기본 시스템</a:t>
            </a:r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 algn="r">
              <a:buNone/>
            </a:pPr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게임 시연</a:t>
            </a:r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6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17479-4025-877F-F2F8-5898F2F7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902450-B6D7-BF5C-B8F1-12CB30A4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1057DA-274D-FF6C-A1C9-816953FD1A34}"/>
              </a:ext>
            </a:extLst>
          </p:cNvPr>
          <p:cNvSpPr/>
          <p:nvPr/>
        </p:nvSpPr>
        <p:spPr>
          <a:xfrm>
            <a:off x="552208" y="365125"/>
            <a:ext cx="11311261" cy="612775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 latinLnBrk="1"/>
            <a:endParaRPr lang="en-US" altLang="ko-KR" sz="2300" kern="100" dirty="0"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Times New Roman" panose="02020603050405020304" pitchFamily="18" charset="0"/>
            </a:endParaRPr>
          </a:p>
          <a:p>
            <a:pPr algn="just" latinLnBrk="1"/>
            <a:endParaRPr lang="en-US" altLang="ko-KR" sz="2300" kern="100" dirty="0">
              <a:latin typeface="티웨이_항공" panose="02000300000000000000" pitchFamily="2" charset="-127"/>
              <a:ea typeface="티웨이_항공" panose="02000300000000000000" pitchFamily="2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2300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오늘도 눈부신 문명을 누리고 있는 당신</a:t>
            </a:r>
            <a:r>
              <a:rPr lang="en-US" altLang="ko-KR" sz="2300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ko-KR" sz="2300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간혹 인류의 놀라운 신기술이 적용된 새로운 전자기기가 출시될 때면 혹</a:t>
            </a:r>
            <a:r>
              <a:rPr lang="en-US" altLang="ko-KR" sz="2300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이렇게 외치지 않습니까</a:t>
            </a:r>
            <a:r>
              <a:rPr lang="en-US" altLang="ko-KR" sz="2300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? </a:t>
            </a:r>
          </a:p>
          <a:p>
            <a:pPr algn="just" latinLnBrk="1"/>
            <a:endParaRPr lang="ko-KR" altLang="ko-KR" sz="2300" kern="100" dirty="0"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2800" b="1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“</a:t>
            </a:r>
            <a:r>
              <a:rPr lang="ko-KR" altLang="ko-KR" sz="2800" b="1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야 이거 또</a:t>
            </a:r>
            <a:r>
              <a:rPr lang="en-US" altLang="ko-KR" sz="2800" b="1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 3</a:t>
            </a:r>
            <a:r>
              <a:rPr lang="ko-KR" altLang="ko-KR" sz="2800" b="1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성전자에서 외계인 고문에 성공했나 본데</a:t>
            </a:r>
            <a:r>
              <a:rPr lang="en-US" altLang="ko-KR" sz="2800" b="1" kern="1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?”</a:t>
            </a:r>
          </a:p>
          <a:p>
            <a:pPr algn="just" latinLnBrk="1"/>
            <a:endParaRPr lang="ko-KR" altLang="ko-KR" sz="2300" kern="100" dirty="0"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Times New Roman" panose="02020603050405020304" pitchFamily="18" charset="0"/>
            </a:endParaRPr>
          </a:p>
          <a:p>
            <a:r>
              <a:rPr lang="ko-KR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우리는 여러분이 외친 장난스러운 그 말에 음모론 적인 궁금증을 더해 보았습니다</a:t>
            </a:r>
            <a:r>
              <a:rPr lang="en-US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. “FINAL(C</a:t>
            </a:r>
            <a:r>
              <a:rPr lang="ko-KR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조</a:t>
            </a:r>
            <a:r>
              <a:rPr lang="en-US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)”</a:t>
            </a:r>
            <a:r>
              <a:rPr lang="ko-KR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의 </a:t>
            </a:r>
            <a:r>
              <a:rPr lang="en-US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“</a:t>
            </a:r>
            <a:r>
              <a:rPr lang="ko-KR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외계인 일병 구하기</a:t>
            </a:r>
            <a:r>
              <a:rPr lang="en-US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” </a:t>
            </a:r>
            <a:r>
              <a:rPr lang="ko-KR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프로젝트는 사실 우리가 우스개 소리로 외치던 말들이 사실은 진실이었다면 어떨까</a:t>
            </a:r>
            <a:r>
              <a:rPr lang="en-US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? </a:t>
            </a:r>
            <a:r>
              <a:rPr lang="ko-KR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라는 작은 장난에서 출발하</a:t>
            </a:r>
            <a:r>
              <a:rPr lang="ko-KR" altLang="en-US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2300" dirty="0"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. </a:t>
            </a:r>
          </a:p>
          <a:p>
            <a:endParaRPr lang="en-US" altLang="ko-KR" sz="2300" dirty="0"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03B44-B5CF-0E3D-5CAD-23C30CD0AF05}"/>
              </a:ext>
            </a:extLst>
          </p:cNvPr>
          <p:cNvSpPr txBox="1"/>
          <p:nvPr/>
        </p:nvSpPr>
        <p:spPr>
          <a:xfrm>
            <a:off x="4245974" y="381575"/>
            <a:ext cx="370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i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기획 의도 및 목적 </a:t>
            </a:r>
          </a:p>
        </p:txBody>
      </p:sp>
    </p:spTree>
    <p:extLst>
      <p:ext uri="{BB962C8B-B14F-4D97-AF65-F5344CB8AC3E}">
        <p14:creationId xmlns:p14="http://schemas.microsoft.com/office/powerpoint/2010/main" val="319195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BD7E07-B9F2-0787-0827-CA08A66FB375}"/>
              </a:ext>
            </a:extLst>
          </p:cNvPr>
          <p:cNvGrpSpPr/>
          <p:nvPr/>
        </p:nvGrpSpPr>
        <p:grpSpPr>
          <a:xfrm>
            <a:off x="220865" y="2608063"/>
            <a:ext cx="9495687" cy="4140292"/>
            <a:chOff x="195308" y="2521259"/>
            <a:chExt cx="9495687" cy="414029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5C9BE4-2519-3BEE-F923-58EC30AE292C}"/>
                </a:ext>
              </a:extLst>
            </p:cNvPr>
            <p:cNvSpPr/>
            <p:nvPr/>
          </p:nvSpPr>
          <p:spPr>
            <a:xfrm>
              <a:off x="195308" y="2521259"/>
              <a:ext cx="8291744" cy="4140292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F4E2762D-4328-BA81-0A9C-A285A7465743}"/>
                </a:ext>
              </a:extLst>
            </p:cNvPr>
            <p:cNvSpPr/>
            <p:nvPr/>
          </p:nvSpPr>
          <p:spPr>
            <a:xfrm rot="2820540">
              <a:off x="8430499" y="2501424"/>
              <a:ext cx="716164" cy="1804828"/>
            </a:xfrm>
            <a:prstGeom prst="triangle">
              <a:avLst>
                <a:gd name="adj" fmla="val 39309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0D3C71A-7C05-259F-7646-A08318F81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75347"/>
          <a:stretch/>
        </p:blipFill>
        <p:spPr>
          <a:xfrm>
            <a:off x="0" y="365124"/>
            <a:ext cx="12197422" cy="13255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D6E419-DD45-3069-365A-DB81E446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sz="6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항공" panose="02000300000000000000" pitchFamily="2" charset="-127"/>
                <a:ea typeface="티웨이_항공" panose="02000300000000000000" pitchFamily="2" charset="-127"/>
              </a:rPr>
              <a:t>게임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45207-1C12-35D5-317D-E007D6AFA9BE}"/>
              </a:ext>
            </a:extLst>
          </p:cNvPr>
          <p:cNvSpPr txBox="1"/>
          <p:nvPr/>
        </p:nvSpPr>
        <p:spPr>
          <a:xfrm>
            <a:off x="753525" y="3598374"/>
            <a:ext cx="722642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동료 외계인을 구출해 내야 하는 </a:t>
            </a:r>
            <a:r>
              <a:rPr lang="en-US" altLang="ko-KR" sz="2400" kern="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SHOOTING </a:t>
            </a:r>
            <a:r>
              <a:rPr lang="ko-KR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게임</a:t>
            </a:r>
            <a:r>
              <a:rPr lang="en-US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 </a:t>
            </a:r>
          </a:p>
          <a:p>
            <a:pPr>
              <a:spcAft>
                <a:spcPts val="1000"/>
              </a:spcAft>
            </a:pPr>
            <a:r>
              <a:rPr lang="ko-KR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엄폐물 등의 지형을 이용하여 인간들의 비밀기지 깊숙한 곳으로 침투해 동료 외계인을 구해내는 것을 목표로 한다</a:t>
            </a:r>
            <a:r>
              <a:rPr lang="en-US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 </a:t>
            </a:r>
          </a:p>
          <a:p>
            <a:pPr>
              <a:spcAft>
                <a:spcPts val="1000"/>
              </a:spcAft>
            </a:pPr>
            <a:r>
              <a:rPr lang="ko-KR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플레이 타임은 </a:t>
            </a:r>
            <a:r>
              <a:rPr lang="ko-KR" altLang="en-US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총</a:t>
            </a:r>
            <a:r>
              <a:rPr lang="en-US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4</a:t>
            </a:r>
            <a:r>
              <a:rPr lang="ko-KR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분이 될 것이며 각 단계별로 </a:t>
            </a:r>
            <a:r>
              <a:rPr lang="en-US" altLang="ko-KR" sz="2400" kern="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2</a:t>
            </a:r>
            <a:r>
              <a:rPr lang="ko-KR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스테이지로 나뉜다</a:t>
            </a:r>
            <a:r>
              <a:rPr lang="en-US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 </a:t>
            </a:r>
            <a:r>
              <a:rPr lang="ko-KR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난이도는 스테이지가 진행 될수록 높아진다</a:t>
            </a:r>
            <a:r>
              <a:rPr lang="en-US" altLang="ko-KR" sz="24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8D4D26-D9BB-1F46-1029-027BC8C2F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6432432" y="-1381403"/>
            <a:ext cx="6186801" cy="56188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51BF3F-B767-AF0B-8749-C799014C4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6056">
            <a:off x="9360583" y="2241103"/>
            <a:ext cx="3489534" cy="29079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641A61-838A-1C5A-C351-A81EECA5C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681">
            <a:off x="6379165" y="1364185"/>
            <a:ext cx="1780860" cy="14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03F765-CFEE-0CA2-1243-6354EC9C5D34}"/>
              </a:ext>
            </a:extLst>
          </p:cNvPr>
          <p:cNvSpPr/>
          <p:nvPr/>
        </p:nvSpPr>
        <p:spPr>
          <a:xfrm>
            <a:off x="2444318" y="3787468"/>
            <a:ext cx="9747682" cy="30705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064E59-0892-0B2E-9CA3-AAA6F02E7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18" y="0"/>
            <a:ext cx="9747682" cy="3787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45207-1C12-35D5-317D-E007D6AFA9BE}"/>
              </a:ext>
            </a:extLst>
          </p:cNvPr>
          <p:cNvSpPr txBox="1"/>
          <p:nvPr/>
        </p:nvSpPr>
        <p:spPr>
          <a:xfrm>
            <a:off x="2444318" y="3704627"/>
            <a:ext cx="963819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endParaRPr lang="en-US" altLang="ko-KR" sz="1800" dirty="0">
              <a:effectLst/>
              <a:latin typeface="Century Gothic" panose="020B0502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진보된 문명을 가지고 있는 외계행성 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“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Proxima Centauri – B.”  </a:t>
            </a:r>
          </a:p>
          <a:p>
            <a:pPr>
              <a:spcAft>
                <a:spcPts val="1000"/>
              </a:spcAft>
            </a:pP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그곳의 외계인들은 또 다른 생명의 행성인 지구를 탐색하기 위해 지난 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10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년 전 인간 사회에 잠입</a:t>
            </a:r>
            <a:r>
              <a:rPr lang="ko-KR" altLang="en-US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한다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. </a:t>
            </a:r>
          </a:p>
          <a:p>
            <a:pPr>
              <a:spcAft>
                <a:spcPts val="1000"/>
              </a:spcAft>
            </a:pP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그러나 곧 탐사팀에게서 납치 구조 신호를 마지막으로 보내오던 연락이 끊기게 되고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, Proxima Centauri – B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문명의 기술들이 인간 문명에 전파되게 된다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. </a:t>
            </a:r>
          </a:p>
          <a:p>
            <a:pPr>
              <a:spcAft>
                <a:spcPts val="1000"/>
              </a:spcAft>
            </a:pP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이에 외계인들은 납치되어 고문당하고 있을 동료들을 구하기 위한 구출 작전에 착수하는데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…       </a:t>
            </a:r>
          </a:p>
          <a:p>
            <a:pPr>
              <a:spcAft>
                <a:spcPts val="1000"/>
              </a:spcAft>
            </a:pPr>
            <a:r>
              <a:rPr lang="ko-KR" altLang="ko-KR" sz="1800" i="1" dirty="0">
                <a:solidFill>
                  <a:srgbClr val="C00000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삼엄한 경비를 뚫고 </a:t>
            </a:r>
            <a:r>
              <a:rPr lang="ko-KR" altLang="en-US" i="1" dirty="0">
                <a:solidFill>
                  <a:srgbClr val="C0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인간들에게 포획된 동료를 구출하라</a:t>
            </a:r>
            <a:r>
              <a:rPr lang="en-US" altLang="ko-KR" i="1" dirty="0">
                <a:solidFill>
                  <a:srgbClr val="C0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!</a:t>
            </a:r>
            <a:endParaRPr lang="ko-KR" altLang="ko-KR" sz="1800" i="1" dirty="0">
              <a:solidFill>
                <a:srgbClr val="C00000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C1B63-52EA-0048-F171-D1AC7CE566FC}"/>
              </a:ext>
            </a:extLst>
          </p:cNvPr>
          <p:cNvSpPr txBox="1"/>
          <p:nvPr/>
        </p:nvSpPr>
        <p:spPr>
          <a:xfrm>
            <a:off x="664810" y="1063224"/>
            <a:ext cx="1119602" cy="4731552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5400" dirty="0">
                <a:latin typeface="Arial Rounded MT Bold" panose="020F0704030504030204" pitchFamily="34" charset="0"/>
                <a:ea typeface="티웨이_항공" panose="02000300000000000000" pitchFamily="2" charset="-127"/>
              </a:rPr>
              <a:t>STORY</a:t>
            </a:r>
            <a:endParaRPr lang="ko-KR" altLang="en-US" sz="5400" dirty="0">
              <a:latin typeface="Arial Rounded MT Bold" panose="020F0704030504030204" pitchFamily="34" charset="0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73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F01A071-9025-6B08-FDA0-25E73510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422" cy="685495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5A6096-DC84-9681-4727-5CCEF0A6ECF1}"/>
              </a:ext>
            </a:extLst>
          </p:cNvPr>
          <p:cNvSpPr/>
          <p:nvPr/>
        </p:nvSpPr>
        <p:spPr>
          <a:xfrm>
            <a:off x="3551069" y="496766"/>
            <a:ext cx="8055005" cy="612775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외계종족 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“</a:t>
            </a:r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외계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-</a:t>
            </a:r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외계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”. </a:t>
            </a:r>
          </a:p>
          <a:p>
            <a:pPr algn="ctr"/>
            <a:endParaRPr lang="en-US" altLang="ko-KR" kern="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Times New Roman" panose="02020603050405020304" pitchFamily="18" charset="0"/>
              </a:rPr>
              <a:t>행성 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Proxima Centauri – B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에 존재하며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, 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인간보다 진보된 문명을 가지고 있는 종족이다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. 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형광 초록빛에 큰 머리를 가지고 있으며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, 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빛이 없는 곳에서도 앞을 볼 수 있다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. 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병사들은 지급된 레이저 건을 기본 주 무기로 사용하며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, 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취향과 전투 상황에 따라 다른 무기들을 구하거나 구입한다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. 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병사 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“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웱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”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은 납치된 병사 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“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뉅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”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을 구하기 위해 지구에 투입되었다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. 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그리고 추적 끝에 한국의 어느 외진 지역에 비밀스럽게 숨겨진 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S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전자의 연구시설에서 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“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뉅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”</a:t>
            </a:r>
            <a:r>
              <a:rPr lang="ko-KR" altLang="ko-KR" sz="180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Arial" panose="020B0604020202020204" pitchFamily="34" charset="0"/>
              </a:rPr>
              <a:t>을 납치한 것을 알게 되고 그를 구하기 위해 잠입한다</a:t>
            </a:r>
            <a:endParaRPr lang="ko-KR" altLang="en-US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6F084-DC0D-C00F-7966-F768E319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" y="1609449"/>
            <a:ext cx="4092295" cy="3406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08E28-4CCD-360D-617B-4BA6FDC4E5D5}"/>
              </a:ext>
            </a:extLst>
          </p:cNvPr>
          <p:cNvSpPr txBox="1"/>
          <p:nvPr/>
        </p:nvSpPr>
        <p:spPr>
          <a:xfrm>
            <a:off x="6727102" y="901563"/>
            <a:ext cx="1702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4000" b="1" kern="0" dirty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anose="020B0600000101010101" pitchFamily="50" charset="-127"/>
              </a:rPr>
              <a:t>병사 웱</a:t>
            </a:r>
            <a:endParaRPr lang="ko-KR" altLang="en-US" sz="4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52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F01A071-9025-6B08-FDA0-25E73510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422" cy="685495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5A6096-DC84-9681-4727-5CCEF0A6ECF1}"/>
              </a:ext>
            </a:extLst>
          </p:cNvPr>
          <p:cNvSpPr/>
          <p:nvPr/>
        </p:nvSpPr>
        <p:spPr>
          <a:xfrm>
            <a:off x="3551069" y="496766"/>
            <a:ext cx="8055005" cy="612775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외계종족 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“</a:t>
            </a:r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외계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-</a:t>
            </a:r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외계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”. </a:t>
            </a:r>
          </a:p>
          <a:p>
            <a:pPr algn="ctr"/>
            <a:endParaRPr lang="en-US" altLang="ko-KR" sz="1800" kern="0" dirty="0">
              <a:solidFill>
                <a:schemeClr val="bg1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지구 탐사 중 인간에게 들킨 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“</a:t>
            </a:r>
            <a:r>
              <a:rPr lang="ko-KR" altLang="ko-KR" sz="1800" kern="0" dirty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anose="020B0600000101010101" pitchFamily="50" charset="-127"/>
              </a:rPr>
              <a:t>뉅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”</a:t>
            </a:r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은 당황한 나머지 탐사 지급 품인 최신 무기를 인간들에게 빼앗겼다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 </a:t>
            </a:r>
          </a:p>
          <a:p>
            <a:pPr algn="ctr"/>
            <a:endParaRPr lang="en-US" altLang="ko-KR" kern="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인간들은 대단한 기술을 가진 그를 이용하기 위해 그를 연구시설 깊숙한 곳에 몰래 숨겨놓고 외계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-</a:t>
            </a:r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외계의 기술들을 알아내는데 성공한다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</a:t>
            </a:r>
          </a:p>
          <a:p>
            <a:pPr algn="ctr"/>
            <a:endParaRPr lang="en-US" altLang="ko-KR" kern="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 “</a:t>
            </a:r>
            <a:r>
              <a:rPr lang="ko-KR" altLang="ko-KR" sz="1800" kern="0" dirty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anose="020B0600000101010101" pitchFamily="50" charset="-127"/>
              </a:rPr>
              <a:t>뉅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”</a:t>
            </a:r>
            <a:r>
              <a:rPr lang="ko-KR" altLang="ko-KR" sz="18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은 몰래 숨겨두었던 구조 신호기로 마지막으로 신호를 보내는데 성공하고 구조대를 하염없이 기다린다</a:t>
            </a:r>
            <a:r>
              <a:rPr lang="en-US" altLang="ko-KR" sz="1800" kern="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08E28-4CCD-360D-617B-4BA6FDC4E5D5}"/>
              </a:ext>
            </a:extLst>
          </p:cNvPr>
          <p:cNvSpPr txBox="1"/>
          <p:nvPr/>
        </p:nvSpPr>
        <p:spPr>
          <a:xfrm>
            <a:off x="6727102" y="901563"/>
            <a:ext cx="1702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4000" b="1" kern="0" dirty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anose="020B0600000101010101" pitchFamily="50" charset="-127"/>
              </a:rPr>
              <a:t>병사 </a:t>
            </a:r>
            <a:r>
              <a:rPr lang="ko-KR" altLang="en-US" sz="4000" b="1" kern="0" dirty="0">
                <a:solidFill>
                  <a:schemeClr val="bg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anose="020B0600000101010101" pitchFamily="50" charset="-127"/>
              </a:rPr>
              <a:t>뉅</a:t>
            </a:r>
            <a:endParaRPr lang="ko-KR" altLang="en-US" sz="4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CFF2F5-EAC5-2FB0-8C43-FF4C51AE9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449"/>
            <a:ext cx="4092295" cy="34064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BA481B-985A-E7FE-0709-8EA34159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3376">
            <a:off x="1019158" y="3026411"/>
            <a:ext cx="427587" cy="5495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BEAB8B-B2E7-77AF-A5A1-C5AF575D6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0050">
            <a:off x="2261422" y="3080187"/>
            <a:ext cx="397359" cy="5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6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5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9FDC6C0-D656-E4B6-6C74-1A5CD0D88746}"/>
              </a:ext>
            </a:extLst>
          </p:cNvPr>
          <p:cNvSpPr/>
          <p:nvPr/>
        </p:nvSpPr>
        <p:spPr>
          <a:xfrm>
            <a:off x="0" y="125430"/>
            <a:ext cx="12192000" cy="70907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ENEMY</a:t>
            </a:r>
            <a:r>
              <a:rPr lang="ko-KR" altLang="en-US" sz="4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종족 </a:t>
            </a:r>
            <a:r>
              <a:rPr lang="en-US" altLang="ko-KR" sz="4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ko-KR" altLang="en-US" sz="4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인간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565D8-256C-679D-3938-7FE42888F0C6}"/>
              </a:ext>
            </a:extLst>
          </p:cNvPr>
          <p:cNvSpPr txBox="1"/>
          <p:nvPr/>
        </p:nvSpPr>
        <p:spPr>
          <a:xfrm>
            <a:off x="2552329" y="4186611"/>
            <a:ext cx="68689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지구 종족인 인간</a:t>
            </a:r>
            <a:r>
              <a:rPr lang="en-US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</a:t>
            </a:r>
          </a:p>
          <a:p>
            <a:pPr algn="ctr"/>
            <a:endParaRPr lang="en-US" altLang="ko-KR" sz="2000" kern="0" dirty="0">
              <a:solidFill>
                <a:schemeClr val="bg1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en-US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연구시설의 삼엄한</a:t>
            </a:r>
            <a:r>
              <a:rPr lang="en-US" altLang="ko-KR" sz="2000" kern="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경비를 맡고 있으며 외딴곳에 숨겨진 연구 시설에서 기술 유출을 막고 또 다른 외계인의 침공을 경계한다</a:t>
            </a:r>
            <a:r>
              <a:rPr lang="en-US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</a:t>
            </a:r>
          </a:p>
          <a:p>
            <a:pPr algn="ctr"/>
            <a:r>
              <a:rPr lang="en-US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 </a:t>
            </a:r>
          </a:p>
          <a:p>
            <a:pPr algn="ctr"/>
            <a:r>
              <a:rPr lang="ko-KR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방탄복을 입고 있으며 외계</a:t>
            </a:r>
            <a:r>
              <a:rPr lang="en-US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-</a:t>
            </a:r>
            <a:r>
              <a:rPr lang="ko-KR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외계의 기술이 적용된 특수 방탄복을 </a:t>
            </a:r>
            <a:endParaRPr lang="en-US" altLang="ko-KR" sz="2000" kern="0" dirty="0">
              <a:solidFill>
                <a:schemeClr val="bg1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지급받아 착용하고 있으며 아직 레이저건의 기술은 적용시키지</a:t>
            </a:r>
            <a:endParaRPr lang="en-US" altLang="ko-KR" sz="2000" kern="0" dirty="0">
              <a:solidFill>
                <a:schemeClr val="bg1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 못해 기본적인 인간 무기들을 사용하고 있다</a:t>
            </a:r>
            <a:r>
              <a:rPr lang="en-US" altLang="ko-KR" sz="2000" kern="0" dirty="0">
                <a:solidFill>
                  <a:schemeClr val="bg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 </a:t>
            </a:r>
            <a:endParaRPr lang="ko-KR" altLang="en-US" sz="20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FACE4F-0173-8AF1-0B6C-0DDF4C51CE36}"/>
              </a:ext>
            </a:extLst>
          </p:cNvPr>
          <p:cNvSpPr/>
          <p:nvPr/>
        </p:nvSpPr>
        <p:spPr>
          <a:xfrm>
            <a:off x="551733" y="899900"/>
            <a:ext cx="3307129" cy="3146505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b="1" kern="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FA64BE-C65A-02F1-34BF-8FEC94B97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7" b="99643" l="67" r="99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84" t="15032" r="32004" b="10786"/>
          <a:stretch/>
        </p:blipFill>
        <p:spPr>
          <a:xfrm>
            <a:off x="593136" y="1374024"/>
            <a:ext cx="3151766" cy="280887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0EC9F9-4605-922A-76E4-EEBF5DEB4E39}"/>
              </a:ext>
            </a:extLst>
          </p:cNvPr>
          <p:cNvSpPr/>
          <p:nvPr/>
        </p:nvSpPr>
        <p:spPr>
          <a:xfrm>
            <a:off x="8284975" y="856983"/>
            <a:ext cx="3307129" cy="3146505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b="1" kern="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0400A0-EC5B-ED75-954B-1B2BF6D909C3}"/>
              </a:ext>
            </a:extLst>
          </p:cNvPr>
          <p:cNvSpPr/>
          <p:nvPr/>
        </p:nvSpPr>
        <p:spPr>
          <a:xfrm>
            <a:off x="4442435" y="899901"/>
            <a:ext cx="3307129" cy="3146505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b="1" kern="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CB4C3-3D28-1E01-7371-3406D2E1AFE1}"/>
              </a:ext>
            </a:extLst>
          </p:cNvPr>
          <p:cNvSpPr txBox="1"/>
          <p:nvPr/>
        </p:nvSpPr>
        <p:spPr>
          <a:xfrm>
            <a:off x="1601855" y="1009951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일반병사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AFA3B-C618-9899-C674-08539F9468AD}"/>
              </a:ext>
            </a:extLst>
          </p:cNvPr>
          <p:cNvSpPr txBox="1"/>
          <p:nvPr/>
        </p:nvSpPr>
        <p:spPr>
          <a:xfrm>
            <a:off x="8764980" y="2199402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저격수</a:t>
            </a:r>
            <a:r>
              <a:rPr lang="en-US" altLang="ko-KR" sz="2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(</a:t>
            </a:r>
            <a:r>
              <a:rPr lang="ko-KR" altLang="en-US" sz="2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추가예정</a:t>
            </a:r>
            <a:r>
              <a:rPr lang="en-US" altLang="ko-KR" sz="2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)</a:t>
            </a:r>
            <a:endParaRPr lang="ko-KR" altLang="en-US" sz="2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FBFA5-F053-15C0-A331-C71150DDB1F0}"/>
              </a:ext>
            </a:extLst>
          </p:cNvPr>
          <p:cNvSpPr txBox="1"/>
          <p:nvPr/>
        </p:nvSpPr>
        <p:spPr>
          <a:xfrm>
            <a:off x="5620145" y="100995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샷건맨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D1C31-9B27-20A0-C8BC-91366EEDF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156" l="4580" r="89695">
                        <a14:backgroundMark x1="8397" y1="79087" x2="8397" y2="79087"/>
                        <a14:backgroundMark x1="11069" y1="67300" x2="11069" y2="67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73" y="1506298"/>
            <a:ext cx="2495898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6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337435F-2C4D-8553-22FA-B3CEDD134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422" cy="685495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1057DA-274D-FF6C-A1C9-816953FD1A34}"/>
              </a:ext>
            </a:extLst>
          </p:cNvPr>
          <p:cNvSpPr/>
          <p:nvPr/>
        </p:nvSpPr>
        <p:spPr>
          <a:xfrm>
            <a:off x="762547" y="1027905"/>
            <a:ext cx="3459256" cy="5464969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b="1" kern="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ctr"/>
            <a:r>
              <a:rPr lang="en-US" altLang="ko-KR" sz="1800" b="1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M5</a:t>
            </a:r>
            <a:endParaRPr lang="en-US" altLang="ko-KR" sz="1800" kern="0" dirty="0">
              <a:solidFill>
                <a:schemeClr val="tx1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endParaRPr lang="en-US" altLang="ko-KR" sz="1800" kern="0" dirty="0">
              <a:solidFill>
                <a:schemeClr val="bg1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1800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인간 종족 기본 무기</a:t>
            </a:r>
            <a:r>
              <a:rPr lang="en-US" altLang="ko-KR" sz="1800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 </a:t>
            </a:r>
          </a:p>
          <a:p>
            <a:pPr algn="ctr"/>
            <a:endParaRPr lang="en-US" altLang="ko-KR" kern="0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1800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기지 내의 모든 인간들이 소지하고 있다</a:t>
            </a:r>
            <a:r>
              <a:rPr lang="en-US" altLang="ko-KR" sz="1800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03B3D-A59C-CE93-6518-3D6ED5A31EC5}"/>
              </a:ext>
            </a:extLst>
          </p:cNvPr>
          <p:cNvSpPr txBox="1"/>
          <p:nvPr/>
        </p:nvSpPr>
        <p:spPr>
          <a:xfrm>
            <a:off x="5171708" y="196909"/>
            <a:ext cx="1848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무기류</a:t>
            </a:r>
            <a:endParaRPr lang="ko-KR" altLang="en-US" sz="4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3D5520-F302-6C1F-C560-C8461733AD8A}"/>
              </a:ext>
            </a:extLst>
          </p:cNvPr>
          <p:cNvSpPr/>
          <p:nvPr/>
        </p:nvSpPr>
        <p:spPr>
          <a:xfrm>
            <a:off x="4378240" y="1051173"/>
            <a:ext cx="3459256" cy="5464969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b="1" kern="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ctr"/>
            <a:endParaRPr lang="en-US" altLang="ko-KR" b="1" kern="0" dirty="0">
              <a:solidFill>
                <a:srgbClr val="000000"/>
              </a:solidFill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ctr"/>
            <a:endParaRPr lang="en-US" altLang="ko-KR" sz="1800" b="1" kern="0" dirty="0">
              <a:solidFill>
                <a:schemeClr val="bg1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endParaRPr lang="en-US" altLang="ko-KR" b="1" kern="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endParaRPr lang="en-US" altLang="ko-KR" sz="1800" b="1" kern="0" dirty="0">
              <a:solidFill>
                <a:schemeClr val="bg1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1800" b="1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레이저 건 </a:t>
            </a:r>
            <a:endParaRPr lang="en-US" altLang="ko-KR" b="1" kern="0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endParaRPr lang="en-US" altLang="ko-KR" sz="1800" b="1" kern="0" dirty="0">
              <a:solidFill>
                <a:schemeClr val="tx1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1800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인간의 총과 달리 총알을 충전할 필요가 없으며 내부에서 특수 합성을 해 레이저 탄환을 발사한다</a:t>
            </a:r>
            <a:r>
              <a:rPr lang="en-US" altLang="ko-KR" sz="1800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 </a:t>
            </a:r>
          </a:p>
          <a:p>
            <a:pPr algn="ctr"/>
            <a:endParaRPr lang="en-US" altLang="ko-KR" kern="0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굴림" panose="020B0600000101010101" pitchFamily="50" charset="-127"/>
            </a:endParaRPr>
          </a:p>
          <a:p>
            <a:pPr algn="ctr"/>
            <a:r>
              <a:rPr lang="ko-KR" altLang="ko-KR" sz="1800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마치 올챙이 같이 생긴 불빛이 발사된다</a:t>
            </a:r>
            <a:r>
              <a:rPr lang="en-US" altLang="ko-KR" sz="1800" kern="0" dirty="0">
                <a:solidFill>
                  <a:schemeClr val="tx1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cs typeface="굴림" panose="020B0600000101010101" pitchFamily="50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DD2EDEE-B2F5-9FF8-7E6A-879DF89D689B}"/>
              </a:ext>
            </a:extLst>
          </p:cNvPr>
          <p:cNvSpPr/>
          <p:nvPr/>
        </p:nvSpPr>
        <p:spPr>
          <a:xfrm>
            <a:off x="7993933" y="1051173"/>
            <a:ext cx="3459256" cy="5464969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/>
              <a:t>?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추가무기</a:t>
            </a:r>
            <a:endParaRPr lang="en-US" altLang="ko-KR" b="1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상점에서 구매할 수 있으며 기존의 무기와 다른 종류의 화력을 낼 수 있다</a:t>
            </a:r>
            <a:r>
              <a:rPr lang="en-US" altLang="ko-KR" sz="1800" kern="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1CBF66-D156-9E6E-ED08-582623FC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0" y="1737461"/>
            <a:ext cx="4130398" cy="15012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245D61-C08C-8C29-3787-828709C8E3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9" t="45839" r="77250" b="11518"/>
          <a:stretch/>
        </p:blipFill>
        <p:spPr bwMode="auto">
          <a:xfrm>
            <a:off x="5300661" y="1051173"/>
            <a:ext cx="1590675" cy="20092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614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681</Words>
  <Application>Microsoft Office PowerPoint</Application>
  <PresentationFormat>와이드스크린</PresentationFormat>
  <Paragraphs>114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티웨이_항공</vt:lpstr>
      <vt:lpstr>한컴 말랑말랑 Bold</vt:lpstr>
      <vt:lpstr>Arial</vt:lpstr>
      <vt:lpstr>Arial Rounded MT Bold</vt:lpstr>
      <vt:lpstr>Century Gothic</vt:lpstr>
      <vt:lpstr>Office 테마</vt:lpstr>
      <vt:lpstr>PowerPoint 프레젠테이션</vt:lpstr>
      <vt:lpstr>                                목 차</vt:lpstr>
      <vt:lpstr>PowerPoint 프레젠테이션</vt:lpstr>
      <vt:lpstr>    게임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은경</dc:creator>
  <cp:lastModifiedBy>은경</cp:lastModifiedBy>
  <cp:revision>169</cp:revision>
  <dcterms:created xsi:type="dcterms:W3CDTF">2022-06-13T03:16:15Z</dcterms:created>
  <dcterms:modified xsi:type="dcterms:W3CDTF">2022-07-07T00:03:30Z</dcterms:modified>
</cp:coreProperties>
</file>